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8" r:id="rId3"/>
    <p:sldId id="259" r:id="rId4"/>
    <p:sldId id="274" r:id="rId5"/>
    <p:sldId id="273" r:id="rId6"/>
    <p:sldId id="269" r:id="rId7"/>
    <p:sldId id="270" r:id="rId8"/>
    <p:sldId id="271" r:id="rId9"/>
    <p:sldId id="272" r:id="rId10"/>
    <p:sldId id="265" r:id="rId11"/>
    <p:sldId id="260" r:id="rId12"/>
    <p:sldId id="262" r:id="rId13"/>
    <p:sldId id="261" r:id="rId14"/>
    <p:sldId id="268" r:id="rId15"/>
    <p:sldId id="266" r:id="rId16"/>
    <p:sldId id="264" r:id="rId17"/>
    <p:sldId id="257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14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65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pt-BR" sz="1800" dirty="0"/>
            </a:p>
          </p:txBody>
        </p:sp>
      </p:grp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175000" y="1155702"/>
            <a:ext cx="6319709" cy="240615"/>
          </a:xfrm>
        </p:spPr>
        <p:txBody>
          <a:bodyPr>
            <a:noAutofit/>
          </a:bodyPr>
          <a:lstStyle>
            <a:lvl1pPr algn="ctr">
              <a:defRPr sz="1200" b="1"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idx="1" hasCustomPrompt="1"/>
          </p:nvPr>
        </p:nvSpPr>
        <p:spPr>
          <a:xfrm>
            <a:off x="3174998" y="1396317"/>
            <a:ext cx="6319711" cy="432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00DB00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  <a:lvl2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2pPr>
            <a:lvl3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3pPr>
            <a:lvl4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4pPr>
            <a:lvl5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5pPr>
          </a:lstStyle>
          <a:p>
            <a:pPr lvl="0"/>
            <a:r>
              <a:rPr lang="pt-BR" dirty="0"/>
              <a:t>$ </a:t>
            </a:r>
          </a:p>
        </p:txBody>
      </p:sp>
    </p:spTree>
    <p:extLst>
      <p:ext uri="{BB962C8B-B14F-4D97-AF65-F5344CB8AC3E}">
        <p14:creationId xmlns:p14="http://schemas.microsoft.com/office/powerpoint/2010/main" val="330601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8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67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5" r:id="rId2"/>
    <p:sldLayoutId id="2147483667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9512"/>
            <a:ext cx="1809999" cy="895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831847" y="194759"/>
            <a:ext cx="10515600" cy="2852735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latin typeface="Calibri" panose="020F0502020204030204" pitchFamily="34" charset="0"/>
                <a:cs typeface="Arial" pitchFamily="34"/>
              </a:rPr>
              <a:t>Integração Contínua</a:t>
            </a:r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831847" y="3546094"/>
            <a:ext cx="10515600" cy="2383418"/>
          </a:xfrm>
          <a:prstGeom prst="rect">
            <a:avLst/>
          </a:prstGeom>
        </p:spPr>
        <p:txBody>
          <a:bodyPr anchorCtr="1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Acadêmicos: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GABRIEL LEANDRO JUNIOR SIQUEIRA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MARCO AURELIO DE LIMA ALVES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MARCOS NATÃ QUEIROZ DOS SANTOS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Calibri" panose="020F0502020204030204" pitchFamily="34" charset="0"/>
                <a:cs typeface="Arial" pitchFamily="34"/>
              </a:rPr>
              <a:t>PEDRO VICTOR DE OLIVEIRA E SILVA</a:t>
            </a:r>
            <a:endParaRPr lang="pt-BR" sz="2000" dirty="0">
              <a:solidFill>
                <a:srgbClr val="000000"/>
              </a:solidFill>
              <a:latin typeface="Calibri" panose="020F0502020204030204" pitchFamily="34" charset="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1629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err="1">
                <a:latin typeface="Calibri" panose="020F0502020204030204" pitchFamily="34" charset="0"/>
              </a:rPr>
              <a:t>Git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1474" y="1389102"/>
            <a:ext cx="11515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err="1">
                <a:latin typeface="Calibri" panose="020F0502020204030204" pitchFamily="34" charset="0"/>
              </a:rPr>
              <a:t>Git</a:t>
            </a:r>
            <a:r>
              <a:rPr lang="pt-BR" dirty="0">
                <a:latin typeface="Calibri" panose="020F0502020204030204" pitchFamily="34" charset="0"/>
              </a:rPr>
              <a:t> é um sistema de controle de versão de arquivos.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O </a:t>
            </a:r>
            <a:r>
              <a:rPr lang="pt-BR" dirty="0" err="1">
                <a:latin typeface="Calibri" panose="020F0502020204030204" pitchFamily="34" charset="0"/>
              </a:rPr>
              <a:t>Git</a:t>
            </a:r>
            <a:r>
              <a:rPr lang="pt-BR" dirty="0">
                <a:latin typeface="Calibri" panose="020F0502020204030204" pitchFamily="34" charset="0"/>
              </a:rPr>
              <a:t> pode usar quatro protocolos principais para transferir dados: Local, </a:t>
            </a:r>
            <a:r>
              <a:rPr lang="pt-BR" dirty="0" err="1">
                <a:latin typeface="Calibri" panose="020F0502020204030204" pitchFamily="34" charset="0"/>
              </a:rPr>
              <a:t>Secure</a:t>
            </a:r>
            <a:r>
              <a:rPr lang="pt-BR" dirty="0">
                <a:latin typeface="Calibri" panose="020F0502020204030204" pitchFamily="34" charset="0"/>
              </a:rPr>
              <a:t> Shell (SSH), </a:t>
            </a:r>
            <a:r>
              <a:rPr lang="pt-BR" dirty="0" err="1">
                <a:latin typeface="Calibri" panose="020F0502020204030204" pitchFamily="34" charset="0"/>
              </a:rPr>
              <a:t>Git</a:t>
            </a:r>
            <a:r>
              <a:rPr lang="pt-BR" dirty="0">
                <a:latin typeface="Calibri" panose="020F0502020204030204" pitchFamily="34" charset="0"/>
              </a:rPr>
              <a:t> e HTTP. 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" y="2323534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err="1">
                <a:latin typeface="Calibri" panose="020F0502020204030204" pitchFamily="34" charset="0"/>
              </a:rPr>
              <a:t>Hooks</a:t>
            </a:r>
            <a:r>
              <a:rPr lang="pt-BR" sz="4000" b="1" dirty="0">
                <a:latin typeface="Calibri" panose="020F0502020204030204" pitchFamily="34" charset="0"/>
              </a:rPr>
              <a:t> do </a:t>
            </a:r>
            <a:r>
              <a:rPr lang="pt-BR" sz="4000" b="1" dirty="0" err="1">
                <a:latin typeface="Calibri" panose="020F0502020204030204" pitchFamily="34" charset="0"/>
              </a:rPr>
              <a:t>Git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57201" y="3257966"/>
            <a:ext cx="11515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Uma maneira para disparar scripts personalizados quando certas ações importantes ocorrerem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Dois grupos desses </a:t>
            </a:r>
            <a:r>
              <a:rPr lang="pt-BR" dirty="0" err="1">
                <a:latin typeface="Calibri" panose="020F0502020204030204" pitchFamily="34" charset="0"/>
              </a:rPr>
              <a:t>hooks</a:t>
            </a:r>
            <a:r>
              <a:rPr lang="pt-BR" dirty="0">
                <a:latin typeface="Calibri" panose="020F0502020204030204" pitchFamily="34" charset="0"/>
              </a:rPr>
              <a:t>: lado cliente e lado servidor.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7200" y="3904297"/>
            <a:ext cx="115157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>
                <a:latin typeface="Calibri" panose="020F0502020204030204" pitchFamily="34" charset="0"/>
              </a:rPr>
              <a:t>Git</a:t>
            </a:r>
            <a:r>
              <a:rPr lang="pt-BR" dirty="0">
                <a:latin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</a:rPr>
              <a:t>hooks</a:t>
            </a:r>
            <a:r>
              <a:rPr lang="pt-BR" dirty="0">
                <a:latin typeface="Calibri" panose="020F0502020204030204" pitchFamily="34" charset="0"/>
              </a:rPr>
              <a:t> são scripts que rodam automaticamente cada vez que você realiza alguma ação em particular no repositório </a:t>
            </a:r>
            <a:r>
              <a:rPr lang="pt-BR" dirty="0" err="1">
                <a:latin typeface="Calibri" panose="020F0502020204030204" pitchFamily="34" charset="0"/>
              </a:rPr>
              <a:t>Git</a:t>
            </a:r>
            <a:r>
              <a:rPr lang="pt-BR" dirty="0">
                <a:latin typeface="Calibri" panose="020F0502020204030204" pitchFamily="34" charset="0"/>
              </a:rPr>
              <a:t>. Eles permitem modificar o comportamento interno do </a:t>
            </a:r>
            <a:r>
              <a:rPr lang="pt-BR" dirty="0" err="1">
                <a:latin typeface="Calibri" panose="020F0502020204030204" pitchFamily="34" charset="0"/>
              </a:rPr>
              <a:t>Git</a:t>
            </a:r>
            <a:r>
              <a:rPr lang="pt-BR" dirty="0">
                <a:latin typeface="Calibri" panose="020F0502020204030204" pitchFamily="34" charset="0"/>
              </a:rPr>
              <a:t> e adicionar triggers customizáveis em vários pontos chave do ciclo de desenvolvimento.</a:t>
            </a:r>
          </a:p>
          <a:p>
            <a:pPr algn="just"/>
            <a:endParaRPr lang="pt-BR" dirty="0"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</a:rPr>
              <a:t>Os </a:t>
            </a:r>
            <a:r>
              <a:rPr lang="pt-BR" dirty="0" err="1">
                <a:latin typeface="Calibri" panose="020F0502020204030204" pitchFamily="34" charset="0"/>
              </a:rPr>
              <a:t>hooks</a:t>
            </a:r>
            <a:r>
              <a:rPr lang="pt-BR" dirty="0">
                <a:latin typeface="Calibri" panose="020F0502020204030204" pitchFamily="34" charset="0"/>
              </a:rPr>
              <a:t> do lado cliente são para operações do cliente, tais como </a:t>
            </a:r>
            <a:r>
              <a:rPr lang="pt-BR" dirty="0" err="1">
                <a:latin typeface="Calibri" panose="020F0502020204030204" pitchFamily="34" charset="0"/>
              </a:rPr>
              <a:t>commit</a:t>
            </a:r>
            <a:r>
              <a:rPr lang="pt-BR" dirty="0">
                <a:latin typeface="Calibri" panose="020F0502020204030204" pitchFamily="34" charset="0"/>
              </a:rPr>
              <a:t> e merge. 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Os </a:t>
            </a:r>
            <a:r>
              <a:rPr lang="pt-BR" dirty="0" err="1">
                <a:latin typeface="Calibri" panose="020F0502020204030204" pitchFamily="34" charset="0"/>
              </a:rPr>
              <a:t>hooks</a:t>
            </a:r>
            <a:r>
              <a:rPr lang="pt-BR" dirty="0">
                <a:latin typeface="Calibri" panose="020F0502020204030204" pitchFamily="34" charset="0"/>
              </a:rPr>
              <a:t> do lado servidor são para operações de servidor, como recebimento de um </a:t>
            </a:r>
            <a:r>
              <a:rPr lang="pt-BR" dirty="0" err="1">
                <a:latin typeface="Calibri" panose="020F0502020204030204" pitchFamily="34" charset="0"/>
              </a:rPr>
              <a:t>push</a:t>
            </a:r>
            <a:r>
              <a:rPr lang="pt-BR" dirty="0">
                <a:latin typeface="Calibri" panose="020F0502020204030204" pitchFamily="34" charset="0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17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tsimo.com/wp-content/uploads/2016/08/cat-talk-is-c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3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getcomposer.org/img/logo-composer-transparent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30121"/>
            <a:ext cx="933450" cy="11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pload.wikimedia.org/wikipedia/commons/thumb/e/e0/Git-logo.svg/1200px-Git-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78" y="444064"/>
            <a:ext cx="1238250" cy="5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tiswww.case.edu/php/chet/img/bash-logo-we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2" y="414031"/>
            <a:ext cx="1375656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s://blog.tommyku.com/blog/using-laravel-resource-controller-with-angularjs-ngresource/laravel-text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22" y="6033883"/>
            <a:ext cx="2205506" cy="6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1.bp.blogspot.com/-V-7FyzasDaY/UMf2lJBxAxI/AAAAAAAAAGA/I5O2Os6e5Bc/s1600/logo_phpun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692140"/>
            <a:ext cx="1110538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2" descr="Resultado de imagem para php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438" y="5985510"/>
            <a:ext cx="1162050" cy="6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869689" y="2741716"/>
            <a:ext cx="936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Calibri" panose="020F0502020204030204" pitchFamily="34" charset="0"/>
              </a:rPr>
              <a:t>Pré-requisitos utilizados para o exemplo...</a:t>
            </a:r>
          </a:p>
        </p:txBody>
      </p:sp>
      <p:pic>
        <p:nvPicPr>
          <p:cNvPr id="5124" name="Picture 4" descr="http://www.cleuber.com.br/wp-content/uploads/2015/06/ssh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54" y="5985510"/>
            <a:ext cx="572868" cy="5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apache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85" y="369690"/>
            <a:ext cx="118358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9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371474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err="1">
                <a:latin typeface="Calibri" panose="020F0502020204030204" pitchFamily="34" charset="0"/>
              </a:rPr>
              <a:t>Steps</a:t>
            </a:r>
            <a:r>
              <a:rPr lang="pt-BR" sz="4000" b="1" dirty="0">
                <a:latin typeface="Calibri" panose="020F0502020204030204" pitchFamily="34" charset="0"/>
              </a:rPr>
              <a:t>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28661" y="1600200"/>
            <a:ext cx="10801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Calibri" panose="020F0502020204030204" pitchFamily="34" charset="0"/>
              </a:rPr>
              <a:t>Criar repositório no servidor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Calibri" panose="020F0502020204030204" pitchFamily="34" charset="0"/>
              </a:rPr>
              <a:t>Configurar </a:t>
            </a:r>
            <a:r>
              <a:rPr lang="pt-BR" dirty="0" err="1">
                <a:latin typeface="Calibri" panose="020F0502020204030204" pitchFamily="34" charset="0"/>
              </a:rPr>
              <a:t>hook</a:t>
            </a:r>
            <a:r>
              <a:rPr lang="pt-BR" dirty="0">
                <a:latin typeface="Calibri" panose="020F0502020204030204" pitchFamily="34" charset="0"/>
              </a:rPr>
              <a:t> post-</a:t>
            </a:r>
            <a:r>
              <a:rPr lang="pt-BR" dirty="0" err="1">
                <a:latin typeface="Calibri" panose="020F0502020204030204" pitchFamily="34" charset="0"/>
              </a:rPr>
              <a:t>receive</a:t>
            </a:r>
            <a:endParaRPr lang="pt-BR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Calibri" panose="020F0502020204030204" pitchFamily="34" charset="0"/>
              </a:rPr>
              <a:t>Inicializar aplicação no lado cliente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Calibri" panose="020F0502020204030204" pitchFamily="34" charset="0"/>
              </a:rPr>
              <a:t>Fazer o primeiro </a:t>
            </a:r>
            <a:r>
              <a:rPr lang="pt-BR" dirty="0" err="1">
                <a:latin typeface="Calibri" panose="020F0502020204030204" pitchFamily="34" charset="0"/>
              </a:rPr>
              <a:t>commit</a:t>
            </a:r>
            <a:r>
              <a:rPr lang="pt-BR" dirty="0">
                <a:latin typeface="Calibri" panose="020F0502020204030204" pitchFamily="34" charset="0"/>
              </a:rPr>
              <a:t>/</a:t>
            </a:r>
            <a:r>
              <a:rPr lang="pt-BR" dirty="0" err="1">
                <a:latin typeface="Calibri" panose="020F0502020204030204" pitchFamily="34" charset="0"/>
              </a:rPr>
              <a:t>push</a:t>
            </a:r>
            <a:r>
              <a:rPr lang="pt-BR" dirty="0">
                <a:latin typeface="Calibri" panose="020F0502020204030204" pitchFamily="34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Calibri" panose="020F0502020204030204" pitchFamily="34" charset="0"/>
              </a:rPr>
              <a:t>Introduzir um teste que falhe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Calibri" panose="020F0502020204030204" pitchFamily="34" charset="0"/>
              </a:rPr>
              <a:t>Fazer uma alteração qualquer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Calibri" panose="020F0502020204030204" pitchFamily="34" charset="0"/>
              </a:rPr>
              <a:t>Fazer </a:t>
            </a:r>
            <a:r>
              <a:rPr lang="pt-BR" dirty="0" err="1">
                <a:latin typeface="Calibri" panose="020F0502020204030204" pitchFamily="34" charset="0"/>
              </a:rPr>
              <a:t>commit</a:t>
            </a:r>
            <a:r>
              <a:rPr lang="pt-BR" dirty="0">
                <a:latin typeface="Calibri" panose="020F0502020204030204" pitchFamily="34" charset="0"/>
              </a:rPr>
              <a:t>/</a:t>
            </a:r>
            <a:r>
              <a:rPr lang="pt-BR" dirty="0" err="1">
                <a:latin typeface="Calibri" panose="020F0502020204030204" pitchFamily="34" charset="0"/>
              </a:rPr>
              <a:t>push</a:t>
            </a:r>
            <a:r>
              <a:rPr lang="pt-BR" dirty="0">
                <a:latin typeface="Calibri" panose="020F0502020204030204" pitchFamily="34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Calibri" panose="020F0502020204030204" pitchFamily="34" charset="0"/>
              </a:rPr>
              <a:t>Corrigir teste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Calibri" panose="020F0502020204030204" pitchFamily="34" charset="0"/>
              </a:rPr>
              <a:t>Fazer </a:t>
            </a:r>
            <a:r>
              <a:rPr lang="pt-BR" dirty="0" err="1">
                <a:latin typeface="Calibri" panose="020F0502020204030204" pitchFamily="34" charset="0"/>
              </a:rPr>
              <a:t>commit</a:t>
            </a:r>
            <a:r>
              <a:rPr lang="pt-BR" dirty="0">
                <a:latin typeface="Calibri" panose="020F0502020204030204" pitchFamily="34" charset="0"/>
              </a:rPr>
              <a:t>/</a:t>
            </a:r>
            <a:r>
              <a:rPr lang="pt-BR" dirty="0" err="1">
                <a:latin typeface="Calibri" panose="020F0502020204030204" pitchFamily="34" charset="0"/>
              </a:rPr>
              <a:t>push</a:t>
            </a:r>
            <a:r>
              <a:rPr lang="pt-BR" dirty="0">
                <a:latin typeface="Calibri" panose="020F050202020403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703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8" descr="https://tiswww.case.edu/php/chet/img/bash-logo-we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7480" y="2230017"/>
            <a:ext cx="3162076" cy="132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0" y="2340430"/>
            <a:ext cx="6844683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 (by Gabriel Siqueira)</a:t>
            </a:r>
          </a:p>
        </p:txBody>
      </p:sp>
    </p:spTree>
    <p:extLst>
      <p:ext uri="{BB962C8B-B14F-4D97-AF65-F5344CB8AC3E}">
        <p14:creationId xmlns:p14="http://schemas.microsoft.com/office/powerpoint/2010/main" val="285220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Bash.exe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75001" y="1396317"/>
            <a:ext cx="6319708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>
                <a:solidFill>
                  <a:srgbClr val="00DB00"/>
                </a:solidFill>
              </a:rPr>
              <a:t>$ </a:t>
            </a:r>
            <a:r>
              <a:rPr lang="pt-BR" sz="1700" dirty="0" err="1">
                <a:solidFill>
                  <a:srgbClr val="00DB00"/>
                </a:solidFill>
              </a:rPr>
              <a:t>bash</a:t>
            </a:r>
            <a:r>
              <a:rPr lang="pt-BR" sz="1700" dirty="0">
                <a:solidFill>
                  <a:srgbClr val="00DB00"/>
                </a:solidFill>
              </a:rPr>
              <a:t> ambiente-</a:t>
            </a:r>
            <a:r>
              <a:rPr lang="pt-BR" sz="1700" dirty="0" err="1">
                <a:solidFill>
                  <a:srgbClr val="00DB00"/>
                </a:solidFill>
              </a:rPr>
              <a:t>config</a:t>
            </a:r>
            <a:endParaRPr lang="pt-BR" sz="1700" dirty="0">
              <a:solidFill>
                <a:srgbClr val="00DB00"/>
              </a:solidFill>
            </a:endParaRPr>
          </a:p>
          <a:p>
            <a:r>
              <a:rPr lang="pt-BR" sz="1700" dirty="0">
                <a:solidFill>
                  <a:srgbClr val="00DB00"/>
                </a:solidFill>
              </a:rPr>
              <a:t>$ </a:t>
            </a:r>
            <a:r>
              <a:rPr lang="pt-BR" sz="1700" dirty="0" err="1">
                <a:solidFill>
                  <a:srgbClr val="00DB00"/>
                </a:solidFill>
              </a:rPr>
              <a:t>composer</a:t>
            </a:r>
            <a:r>
              <a:rPr lang="pt-BR" sz="1700" dirty="0">
                <a:solidFill>
                  <a:srgbClr val="00DB00"/>
                </a:solidFill>
              </a:rPr>
              <a:t> global </a:t>
            </a:r>
            <a:r>
              <a:rPr lang="pt-BR" sz="1700" dirty="0" err="1">
                <a:solidFill>
                  <a:srgbClr val="00DB00"/>
                </a:solidFill>
              </a:rPr>
              <a:t>require</a:t>
            </a:r>
            <a:r>
              <a:rPr lang="pt-BR" sz="1700" dirty="0">
                <a:solidFill>
                  <a:srgbClr val="00DB00"/>
                </a:solidFill>
              </a:rPr>
              <a:t> "</a:t>
            </a:r>
            <a:r>
              <a:rPr lang="pt-BR" sz="1700" dirty="0" err="1">
                <a:solidFill>
                  <a:srgbClr val="00DB00"/>
                </a:solidFill>
              </a:rPr>
              <a:t>laravel</a:t>
            </a:r>
            <a:r>
              <a:rPr lang="pt-BR" sz="1700" dirty="0">
                <a:solidFill>
                  <a:srgbClr val="00DB00"/>
                </a:solidFill>
              </a:rPr>
              <a:t>/</a:t>
            </a:r>
            <a:r>
              <a:rPr lang="pt-BR" sz="1700" dirty="0" err="1">
                <a:solidFill>
                  <a:srgbClr val="00DB00"/>
                </a:solidFill>
              </a:rPr>
              <a:t>installer</a:t>
            </a:r>
            <a:r>
              <a:rPr lang="pt-BR" sz="1700" dirty="0">
                <a:solidFill>
                  <a:srgbClr val="00DB00"/>
                </a:solidFill>
              </a:rPr>
              <a:t>"</a:t>
            </a:r>
          </a:p>
          <a:p>
            <a:r>
              <a:rPr lang="pt-BR" sz="1700" dirty="0">
                <a:solidFill>
                  <a:srgbClr val="00DB00"/>
                </a:solidFill>
              </a:rPr>
              <a:t>$ </a:t>
            </a:r>
            <a:r>
              <a:rPr lang="pt-BR" sz="1700" dirty="0" err="1">
                <a:solidFill>
                  <a:srgbClr val="00DB00"/>
                </a:solidFill>
              </a:rPr>
              <a:t>composer</a:t>
            </a:r>
            <a:r>
              <a:rPr lang="pt-BR" sz="1700" dirty="0">
                <a:solidFill>
                  <a:srgbClr val="00DB00"/>
                </a:solidFill>
              </a:rPr>
              <a:t> </a:t>
            </a:r>
            <a:r>
              <a:rPr lang="pt-BR" sz="1700" dirty="0" err="1">
                <a:solidFill>
                  <a:srgbClr val="00DB00"/>
                </a:solidFill>
              </a:rPr>
              <a:t>create-project</a:t>
            </a:r>
            <a:r>
              <a:rPr lang="pt-BR" sz="1700" dirty="0">
                <a:solidFill>
                  <a:srgbClr val="00DB00"/>
                </a:solidFill>
              </a:rPr>
              <a:t> --</a:t>
            </a:r>
            <a:r>
              <a:rPr lang="pt-BR" sz="1700" dirty="0" err="1">
                <a:solidFill>
                  <a:srgbClr val="00DB00"/>
                </a:solidFill>
              </a:rPr>
              <a:t>prefer-dist</a:t>
            </a:r>
            <a:r>
              <a:rPr lang="pt-BR" sz="1700" dirty="0">
                <a:solidFill>
                  <a:srgbClr val="00DB00"/>
                </a:solidFill>
              </a:rPr>
              <a:t> </a:t>
            </a:r>
            <a:r>
              <a:rPr lang="pt-BR" sz="1700" dirty="0" err="1">
                <a:solidFill>
                  <a:srgbClr val="00DB00"/>
                </a:solidFill>
              </a:rPr>
              <a:t>laravel</a:t>
            </a:r>
            <a:r>
              <a:rPr lang="pt-BR" sz="1700" dirty="0">
                <a:solidFill>
                  <a:srgbClr val="00DB00"/>
                </a:solidFill>
              </a:rPr>
              <a:t>/</a:t>
            </a:r>
            <a:r>
              <a:rPr lang="pt-BR" sz="1700" dirty="0" err="1">
                <a:solidFill>
                  <a:srgbClr val="00DB00"/>
                </a:solidFill>
              </a:rPr>
              <a:t>laravel</a:t>
            </a:r>
            <a:r>
              <a:rPr lang="pt-BR" sz="1700" dirty="0">
                <a:solidFill>
                  <a:srgbClr val="00DB00"/>
                </a:solidFill>
              </a:rPr>
              <a:t> </a:t>
            </a:r>
            <a:r>
              <a:rPr lang="pt-BR" sz="1700" dirty="0" err="1">
                <a:solidFill>
                  <a:srgbClr val="00DB00"/>
                </a:solidFill>
              </a:rPr>
              <a:t>integracao-app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en-US" sz="1700" dirty="0">
                <a:solidFill>
                  <a:srgbClr val="00DB00"/>
                </a:solidFill>
              </a:rPr>
              <a:t>$ cd </a:t>
            </a:r>
            <a:r>
              <a:rPr lang="en-US" sz="1700" dirty="0" err="1">
                <a:solidFill>
                  <a:srgbClr val="00DB00"/>
                </a:solidFill>
              </a:rPr>
              <a:t>integracao</a:t>
            </a:r>
            <a:r>
              <a:rPr lang="en-US" sz="1700" dirty="0">
                <a:solidFill>
                  <a:srgbClr val="00DB00"/>
                </a:solidFill>
              </a:rPr>
              <a:t>-app &amp;&amp;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</a:t>
            </a:r>
            <a:r>
              <a:rPr lang="en-US" sz="1700" dirty="0" err="1">
                <a:solidFill>
                  <a:srgbClr val="00DB00"/>
                </a:solidFill>
              </a:rPr>
              <a:t>init</a:t>
            </a:r>
            <a:r>
              <a:rPr lang="en-US" sz="1700" dirty="0">
                <a:solidFill>
                  <a:srgbClr val="00DB00"/>
                </a:solidFill>
              </a:rPr>
              <a:t> &amp;&amp;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add .</a:t>
            </a:r>
          </a:p>
          <a:p>
            <a:r>
              <a:rPr lang="en-US" sz="1700" dirty="0">
                <a:solidFill>
                  <a:srgbClr val="00DB00"/>
                </a:solidFill>
              </a:rPr>
              <a:t>$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commit -m "Initial Commit"</a:t>
            </a:r>
          </a:p>
          <a:p>
            <a:r>
              <a:rPr lang="en-US" sz="1700" dirty="0">
                <a:solidFill>
                  <a:srgbClr val="00DB00"/>
                </a:solidFill>
              </a:rPr>
              <a:t>$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remote add origin http://localhost/git/integracao.git</a:t>
            </a:r>
          </a:p>
          <a:p>
            <a:r>
              <a:rPr lang="en-US" sz="1700" dirty="0">
                <a:solidFill>
                  <a:srgbClr val="00DB00"/>
                </a:solidFill>
              </a:rPr>
              <a:t>$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push --set-upstream origin master</a:t>
            </a:r>
            <a:endParaRPr lang="pt-BR" sz="1700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155917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6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m carinha com bigodes e vestido com camisa de unicórnio falando it's magic de forma bem engraç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5733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3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79899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Referências</a:t>
            </a:r>
            <a:endParaRPr lang="pt-BR" sz="3600" b="1" dirty="0">
              <a:latin typeface="Calibri" panose="020F050202020403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71474" y="770620"/>
            <a:ext cx="1151572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AMAZON WEB SERVICES.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O que significa integração contínua?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&lt;https://aws.amazon.com/pt/devops/continuous-integration/&gt;. Acesso em: 12 jun. 2017.</a:t>
            </a:r>
          </a:p>
          <a:p>
            <a:pPr algn="just">
              <a:lnSpc>
                <a:spcPct val="150000"/>
              </a:lnSpc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APACHE MAVEN. 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apache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maven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&lt;https://maven.apache.org/&gt;. Acesso em: 13 jun. 2017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CAELUM.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Integração contínua e o processo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&lt;http://blog.caelum.com.br/integracao-continua/&gt;. Acesso em: 12 jun. 2017.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DEVMEDIA.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Integração contínua: da teoria à prática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&lt;http://www.devmedia.com.br/integracao-continua-da-teoria-a-pratica/28284&gt;. Acesso em: 12 jun. 2017.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DEVMEDIA.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Integração contínua: uma introdução ao assunto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&lt;http://www.devmedia.com.br/integracao-continua-uma-introducao-ao-assunto/28002&gt;. Acesso em: 12 jun. 2017.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GIT.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7.3 customizando o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&lt;https://git-scm.com/book/pt-br/v1/customizando-o-git-hooks-do-git&gt;. Acesso em: 12 jun. 2017.</a:t>
            </a:r>
          </a:p>
          <a:p>
            <a:pPr algn="just">
              <a:lnSpc>
                <a:spcPct val="150000"/>
              </a:lnSpc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WILLIAN JUSTEN.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Trabalhando com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de forma fácil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&lt;https://willianjusten.com.br/trabalhando-com-git-hooks-de-forma-facil/&gt;. Acesso em: 12 jun. 2017.</a:t>
            </a:r>
          </a:p>
          <a:p>
            <a:pPr algn="just">
              <a:lnSpc>
                <a:spcPct val="150000"/>
              </a:lnSpc>
            </a:pPr>
            <a:endParaRPr lang="pt-B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5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  <a:cs typeface="Arial" panose="020B0604020202020204" pitchFamily="34" charset="0"/>
              </a:rPr>
              <a:t>O que significa integração contínua?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523875" y="1859340"/>
            <a:ext cx="11449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1C1C1C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“Integração Contínua é uma pratica de desenvolvimento de software onde os membros de um time integram seu trabalho frequentemente, geralmente cada pessoa integra pelo menos diariamente – podendo haver múltiplas integrações por dia. Cada integração é verificada por um build automatizado (incluindo testes) para detectar erros de integração o mais rápido possível. Muitos times acham que essa abordagem leva a uma significante redução nos problemas de integração e permite que um time desenvolva software coeso mais rapidamente.” </a:t>
            </a:r>
            <a:r>
              <a:rPr lang="pt-BR" b="0" i="0" u="none" strike="noStrike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Martin Fowler</a:t>
            </a:r>
            <a:endParaRPr lang="pt-BR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Benefícios da integração contínua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Melhore a produtividade do desenvolvedor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Encontre e investigue bugs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Distribua atualizações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479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46161" y="464024"/>
            <a:ext cx="1065890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Controle de Versão</a:t>
            </a:r>
          </a:p>
          <a:p>
            <a:pPr algn="ctr"/>
            <a:endParaRPr lang="pt-BR" sz="3600" b="1" dirty="0"/>
          </a:p>
          <a:p>
            <a:pPr algn="just"/>
            <a:endParaRPr lang="pt-BR" dirty="0"/>
          </a:p>
          <a:p>
            <a:pPr algn="just"/>
            <a:r>
              <a:rPr lang="pt-BR" dirty="0">
                <a:latin typeface="Calibri" panose="020F0502020204030204" pitchFamily="34" charset="0"/>
              </a:rPr>
              <a:t>O controle de versão é essencial para metodologias como o XP, em que a equipe deve trabalhar em conjunto constantemente.</a:t>
            </a:r>
          </a:p>
          <a:p>
            <a:pPr algn="just"/>
            <a:endParaRPr lang="pt-BR" dirty="0"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</a:rPr>
              <a:t>O sistema de controle de versão resolve um grande problema quando trabalhamos em equipe como:</a:t>
            </a:r>
          </a:p>
          <a:p>
            <a:pPr algn="just"/>
            <a:endParaRPr lang="pt-BR" dirty="0"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 compartilhar as informações de forma a ter a última versão válida e ainda saber quem fez as alterações;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prevenir que os desenvolvedores refaçam o trabalho já desenvolvido, etc.</a:t>
            </a:r>
          </a:p>
        </p:txBody>
      </p:sp>
    </p:spTree>
    <p:extLst>
      <p:ext uri="{BB962C8B-B14F-4D97-AF65-F5344CB8AC3E}">
        <p14:creationId xmlns:p14="http://schemas.microsoft.com/office/powerpoint/2010/main" val="302625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Ferramentas necessárias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2320295"/>
            <a:ext cx="11515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Calibri" panose="020F0502020204030204" pitchFamily="34" charset="0"/>
              </a:rPr>
              <a:t>Para a aplicação eficaz da Integração Contínua em um ambiente de desenvolvimento são necessárias algumas ferramentas que proporcionam algumas das funcionalidades fundamentais, como o controle das alterações, automatização de </a:t>
            </a:r>
            <a:r>
              <a:rPr lang="pt-BR" i="1" dirty="0">
                <a:latin typeface="Calibri" panose="020F0502020204030204" pitchFamily="34" charset="0"/>
              </a:rPr>
              <a:t>build</a:t>
            </a:r>
            <a:r>
              <a:rPr lang="pt-BR" dirty="0">
                <a:latin typeface="Calibri" panose="020F0502020204030204" pitchFamily="34" charset="0"/>
              </a:rPr>
              <a:t> e execução das integrações.</a:t>
            </a:r>
          </a:p>
        </p:txBody>
      </p:sp>
    </p:spTree>
    <p:extLst>
      <p:ext uri="{BB962C8B-B14F-4D97-AF65-F5344CB8AC3E}">
        <p14:creationId xmlns:p14="http://schemas.microsoft.com/office/powerpoint/2010/main" val="54038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Automação de Build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Calibri" panose="020F0502020204030204" pitchFamily="34" charset="0"/>
              </a:rPr>
              <a:t>Automação de compilação é o ato de criação de scripts ou automatização de uma grande variedade de tarefas que os desenvolvedores de software realizam em suas atividades do dia-a-dia, incluindo: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compilação do código fonte de computador em código binário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empacotamento do código binário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execução de testes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implantação para sistemas de produção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criação de documentação e / ou notas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173743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Automação de Build - </a:t>
            </a:r>
            <a:r>
              <a:rPr lang="pt-BR" sz="4000" b="1" dirty="0" err="1">
                <a:latin typeface="Calibri" panose="020F0502020204030204" pitchFamily="34" charset="0"/>
              </a:rPr>
              <a:t>Maven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>
                <a:latin typeface="Calibri" panose="020F0502020204030204" pitchFamily="34" charset="0"/>
              </a:rPr>
              <a:t>Maven</a:t>
            </a:r>
            <a:r>
              <a:rPr lang="pt-BR" dirty="0">
                <a:latin typeface="Calibri" panose="020F0502020204030204" pitchFamily="34" charset="0"/>
              </a:rPr>
              <a:t> é uma ferramenta de automação de compilação utilizada primariamente em projetos Java. Ela é similar à ferramenta </a:t>
            </a:r>
            <a:r>
              <a:rPr lang="pt-BR" dirty="0" err="1">
                <a:latin typeface="Calibri" panose="020F0502020204030204" pitchFamily="34" charset="0"/>
              </a:rPr>
              <a:t>Ant</a:t>
            </a:r>
            <a:r>
              <a:rPr lang="pt-BR" dirty="0">
                <a:latin typeface="Calibri" panose="020F0502020204030204" pitchFamily="34" charset="0"/>
              </a:rPr>
              <a:t>, mas é baseada em conceitos e trabalhos diferentes em um modo diferente. Também é utilizada para construir e gerenciar projetos escritos em C#, Ruby, Scala e outras linguagens.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O </a:t>
            </a:r>
            <a:r>
              <a:rPr lang="pt-BR" dirty="0" err="1">
                <a:latin typeface="Calibri" panose="020F0502020204030204" pitchFamily="34" charset="0"/>
              </a:rPr>
              <a:t>Maven</a:t>
            </a:r>
            <a:r>
              <a:rPr lang="pt-BR" dirty="0">
                <a:latin typeface="Calibri" panose="020F0502020204030204" pitchFamily="34" charset="0"/>
              </a:rPr>
              <a:t> utiliza um arquivo XML (POM) para descrever o projeto de software sendo construído, suas dependências sobre módulos e componentes externos, a ordem de compilação, diretórios e plug-ins necessários. Ele vem com objetivos pré-definidos para realizar certas tarefas bem definidas como compilação de código e seu empacotamento.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O </a:t>
            </a:r>
            <a:r>
              <a:rPr lang="pt-BR" dirty="0" err="1">
                <a:latin typeface="Calibri" panose="020F0502020204030204" pitchFamily="34" charset="0"/>
              </a:rPr>
              <a:t>Maven</a:t>
            </a:r>
            <a:r>
              <a:rPr lang="pt-BR" dirty="0">
                <a:latin typeface="Calibri" panose="020F0502020204030204" pitchFamily="34" charset="0"/>
              </a:rPr>
              <a:t> baixa bibliotecas Java e seus plug-ins dinamicamente de um ou mais repositórios, como o </a:t>
            </a:r>
            <a:r>
              <a:rPr lang="pt-BR" dirty="0" err="1">
                <a:latin typeface="Calibri" panose="020F0502020204030204" pitchFamily="34" charset="0"/>
              </a:rPr>
              <a:t>Maven</a:t>
            </a:r>
            <a:r>
              <a:rPr lang="pt-BR" dirty="0">
                <a:latin typeface="Calibri" panose="020F0502020204030204" pitchFamily="34" charset="0"/>
              </a:rPr>
              <a:t> 2 Central </a:t>
            </a:r>
            <a:r>
              <a:rPr lang="pt-BR" dirty="0" err="1">
                <a:latin typeface="Calibri" panose="020F0502020204030204" pitchFamily="34" charset="0"/>
              </a:rPr>
              <a:t>Repository</a:t>
            </a:r>
            <a:r>
              <a:rPr lang="pt-BR" dirty="0">
                <a:latin typeface="Calibri" panose="020F0502020204030204" pitchFamily="34" charset="0"/>
              </a:rPr>
              <a:t>, e armazena-os em uma área de cache local. Este cache local de artefatos baixados pode também ser atualizado com artefatos criados por projetos locais. Repositórios públicos podem também ser atualizados.</a:t>
            </a:r>
          </a:p>
        </p:txBody>
      </p:sp>
    </p:spTree>
    <p:extLst>
      <p:ext uri="{BB962C8B-B14F-4D97-AF65-F5344CB8AC3E}">
        <p14:creationId xmlns:p14="http://schemas.microsoft.com/office/powerpoint/2010/main" val="281402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Automação de Build - </a:t>
            </a:r>
            <a:r>
              <a:rPr lang="pt-BR" sz="4000" b="1" dirty="0" err="1">
                <a:latin typeface="Calibri" panose="020F0502020204030204" pitchFamily="34" charset="0"/>
              </a:rPr>
              <a:t>Maven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90" y="1535568"/>
            <a:ext cx="585869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Calibri" panose="020F0502020204030204" pitchFamily="34" charset="0"/>
              </a:rPr>
              <a:t>Automação de Build - </a:t>
            </a:r>
            <a:r>
              <a:rPr lang="pt-BR" sz="4000" b="1" dirty="0" err="1">
                <a:latin typeface="Calibri" panose="020F0502020204030204" pitchFamily="34" charset="0"/>
              </a:rPr>
              <a:t>Maven</a:t>
            </a:r>
            <a:endParaRPr lang="pt-BR" sz="4000" b="1" dirty="0">
              <a:latin typeface="Calibri" panose="020F05020202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latin typeface="Calibri" panose="020F0502020204030204" pitchFamily="34" charset="0"/>
              </a:rPr>
              <a:t>Ciclos de vida de construção</a:t>
            </a:r>
          </a:p>
          <a:p>
            <a:pPr algn="just"/>
            <a:endParaRPr lang="pt-BR" dirty="0"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</a:rPr>
              <a:t>Ciclo de vida de construção é uma lista de fases nomeadas que podem ser usadas para dar ordem ao objetivo de execução. Um dos ciclos de vida padrão do </a:t>
            </a:r>
            <a:r>
              <a:rPr lang="pt-BR" dirty="0" err="1">
                <a:latin typeface="Calibri" panose="020F0502020204030204" pitchFamily="34" charset="0"/>
              </a:rPr>
              <a:t>Maven</a:t>
            </a:r>
            <a:r>
              <a:rPr lang="pt-BR" dirty="0">
                <a:latin typeface="Calibri" panose="020F0502020204030204" pitchFamily="34" charset="0"/>
              </a:rPr>
              <a:t> é o default </a:t>
            </a:r>
            <a:r>
              <a:rPr lang="pt-BR" dirty="0" err="1">
                <a:latin typeface="Calibri" panose="020F0502020204030204" pitchFamily="34" charset="0"/>
              </a:rPr>
              <a:t>lifecycle</a:t>
            </a:r>
            <a:r>
              <a:rPr lang="pt-BR" dirty="0">
                <a:latin typeface="Calibri" panose="020F0502020204030204" pitchFamily="34" charset="0"/>
              </a:rPr>
              <a:t>, que inclui as seguintes fases, nesta ordem:</a:t>
            </a:r>
          </a:p>
          <a:p>
            <a:pPr algn="just"/>
            <a:endParaRPr lang="pt-BR" dirty="0"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</a:rPr>
              <a:t>1. </a:t>
            </a:r>
            <a:r>
              <a:rPr lang="pt-BR" dirty="0" err="1">
                <a:latin typeface="Calibri" panose="020F0502020204030204" pitchFamily="34" charset="0"/>
              </a:rPr>
              <a:t>process-resources</a:t>
            </a:r>
            <a:r>
              <a:rPr lang="pt-BR" dirty="0">
                <a:latin typeface="Calibri" panose="020F0502020204030204" pitchFamily="34" charset="0"/>
              </a:rPr>
              <a:t> (processar recursos)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2. compile (compilar)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3. </a:t>
            </a:r>
            <a:r>
              <a:rPr lang="pt-BR" dirty="0" err="1">
                <a:latin typeface="Calibri" panose="020F0502020204030204" pitchFamily="34" charset="0"/>
              </a:rPr>
              <a:t>process-test-resources</a:t>
            </a:r>
            <a:r>
              <a:rPr lang="pt-BR" dirty="0">
                <a:latin typeface="Calibri" panose="020F0502020204030204" pitchFamily="34" charset="0"/>
              </a:rPr>
              <a:t> (processar recursos de teste)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4. </a:t>
            </a:r>
            <a:r>
              <a:rPr lang="pt-BR" dirty="0" err="1">
                <a:latin typeface="Calibri" panose="020F0502020204030204" pitchFamily="34" charset="0"/>
              </a:rPr>
              <a:t>test</a:t>
            </a:r>
            <a:r>
              <a:rPr lang="pt-BR" dirty="0">
                <a:latin typeface="Calibri" panose="020F0502020204030204" pitchFamily="34" charset="0"/>
              </a:rPr>
              <a:t>-compile (testar compilação)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5. </a:t>
            </a:r>
            <a:r>
              <a:rPr lang="pt-BR" dirty="0" err="1">
                <a:latin typeface="Calibri" panose="020F0502020204030204" pitchFamily="34" charset="0"/>
              </a:rPr>
              <a:t>test</a:t>
            </a:r>
            <a:r>
              <a:rPr lang="pt-BR" dirty="0">
                <a:latin typeface="Calibri" panose="020F0502020204030204" pitchFamily="34" charset="0"/>
              </a:rPr>
              <a:t> (testar)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6. </a:t>
            </a:r>
            <a:r>
              <a:rPr lang="pt-BR" dirty="0" err="1">
                <a:latin typeface="Calibri" panose="020F0502020204030204" pitchFamily="34" charset="0"/>
              </a:rPr>
              <a:t>package</a:t>
            </a:r>
            <a:r>
              <a:rPr lang="pt-BR" dirty="0">
                <a:latin typeface="Calibri" panose="020F0502020204030204" pitchFamily="34" charset="0"/>
              </a:rPr>
              <a:t> (empacotar)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7. </a:t>
            </a:r>
            <a:r>
              <a:rPr lang="pt-BR" dirty="0" err="1">
                <a:latin typeface="Calibri" panose="020F0502020204030204" pitchFamily="34" charset="0"/>
              </a:rPr>
              <a:t>install</a:t>
            </a:r>
            <a:r>
              <a:rPr lang="pt-BR" dirty="0">
                <a:latin typeface="Calibri" panose="020F0502020204030204" pitchFamily="34" charset="0"/>
              </a:rPr>
              <a:t> (instalar)</a:t>
            </a:r>
          </a:p>
          <a:p>
            <a:pPr algn="just"/>
            <a:r>
              <a:rPr lang="pt-BR" dirty="0">
                <a:latin typeface="Calibri" panose="020F0502020204030204" pitchFamily="34" charset="0"/>
              </a:rPr>
              <a:t>8. </a:t>
            </a:r>
            <a:r>
              <a:rPr lang="pt-BR" dirty="0" err="1">
                <a:latin typeface="Calibri" panose="020F0502020204030204" pitchFamily="34" charset="0"/>
              </a:rPr>
              <a:t>deploy</a:t>
            </a:r>
            <a:r>
              <a:rPr lang="pt-BR" dirty="0">
                <a:latin typeface="Calibri" panose="020F0502020204030204" pitchFamily="34" charset="0"/>
              </a:rPr>
              <a:t> (implantar)</a:t>
            </a:r>
          </a:p>
        </p:txBody>
      </p:sp>
    </p:spTree>
    <p:extLst>
      <p:ext uri="{BB962C8B-B14F-4D97-AF65-F5344CB8AC3E}">
        <p14:creationId xmlns:p14="http://schemas.microsoft.com/office/powerpoint/2010/main" val="330908466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824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Lucida Sans Typewriter</vt:lpstr>
      <vt:lpstr>Wingdings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Bash.exe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Leandro J. Siqueira</dc:creator>
  <cp:lastModifiedBy>Gabriel Leandro J. Siqueira</cp:lastModifiedBy>
  <cp:revision>23</cp:revision>
  <dcterms:created xsi:type="dcterms:W3CDTF">2017-06-12T17:26:53Z</dcterms:created>
  <dcterms:modified xsi:type="dcterms:W3CDTF">2017-06-13T20:38:45Z</dcterms:modified>
</cp:coreProperties>
</file>